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586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Вмъкване на специални знаци и символи" id="{BB67F55B-B863-45E8-8685-EE4AEE4A06DA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мъкване на графични изображения" id="{38C8A0DC-4C79-4F44-8B1B-52BB8D166154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</p14:sldIdLst>
        </p14:section>
        <p14:section name="Форматиране на графични изображния" id="{5676587A-BC3A-4773-91EB-3BFFC4C37D0D}">
          <p14:sldIdLst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 autoAdjust="0"/>
    <p:restoredTop sz="95238" autoAdjust="0"/>
  </p:normalViewPr>
  <p:slideViewPr>
    <p:cSldViewPr showGuides="1">
      <p:cViewPr varScale="1">
        <p:scale>
          <a:sx n="91" d="100"/>
          <a:sy n="91" d="100"/>
        </p:scale>
        <p:origin x="370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93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068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103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397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390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15 Best Image File Types (Pros vs Cons of Each Format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/>
        </p:blipFill>
        <p:spPr bwMode="auto">
          <a:xfrm>
            <a:off x="6390123" y="3400017"/>
            <a:ext cx="5248260" cy="2188983"/>
          </a:xfr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D67034F-3F1A-3FD4-10D6-226170AA9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65" y="1852943"/>
            <a:ext cx="11082798" cy="1306057"/>
          </a:xfrm>
        </p:spPr>
        <p:txBody>
          <a:bodyPr>
            <a:normAutofit/>
          </a:bodyPr>
          <a:lstStyle/>
          <a:p>
            <a:r>
              <a:rPr lang="bg-BG" dirty="0"/>
              <a:t>Работа със специални символи.</a:t>
            </a:r>
            <a:br>
              <a:rPr lang="bg-BG" dirty="0"/>
            </a:br>
            <a:r>
              <a:rPr lang="bg-BG" dirty="0"/>
              <a:t>Вмъкване и форматиране на изображения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02" y="322263"/>
            <a:ext cx="9629998" cy="1350680"/>
          </a:xfrm>
        </p:spPr>
        <p:txBody>
          <a:bodyPr>
            <a:normAutofit fontScale="90000"/>
          </a:bodyPr>
          <a:lstStyle/>
          <a:p>
            <a:r>
              <a:rPr lang="bg-BG" dirty="0"/>
              <a:t>Вмъкване на специални символи и графични изображения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91A41-E323-9315-104E-1D60D0531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500" y="1219762"/>
            <a:ext cx="9585000" cy="553291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3939969"/>
            <a:ext cx="3780000" cy="163373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7635349" y="3204000"/>
            <a:ext cx="4295784" cy="2025000"/>
          </a:xfrm>
          <a:prstGeom prst="wedgeRoundRectCallout">
            <a:avLst>
              <a:gd name="adj1" fmla="val -48707"/>
              <a:gd name="adj2" fmla="val -79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нов панел с математически символи, които можем да вмъкнем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6"/>
          </a:xfrm>
        </p:spPr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2050" name="Picture 2" descr="Image Generic color lineal-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0" y="1404000"/>
            <a:ext cx="2618400" cy="26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изготвянето на документ могат да се използват различни </a:t>
            </a:r>
            <a:r>
              <a:rPr lang="bg-BG" b="1" dirty="0"/>
              <a:t>картинки</a:t>
            </a:r>
            <a:r>
              <a:rPr lang="bg-BG" dirty="0"/>
              <a:t> и </a:t>
            </a:r>
            <a:r>
              <a:rPr lang="bg-BG" b="1" dirty="0"/>
              <a:t>графични обекти</a:t>
            </a:r>
          </a:p>
          <a:p>
            <a:pPr lvl="1"/>
            <a:r>
              <a:rPr lang="bg-BG" b="1" dirty="0"/>
              <a:t>Разкрасяват</a:t>
            </a:r>
            <a:r>
              <a:rPr lang="bg-BG" dirty="0"/>
              <a:t> документа</a:t>
            </a:r>
          </a:p>
          <a:p>
            <a:pPr lvl="1"/>
            <a:r>
              <a:rPr lang="bg-BG" dirty="0"/>
              <a:t>Правят документа </a:t>
            </a:r>
            <a:r>
              <a:rPr lang="bg-BG" b="1" dirty="0"/>
              <a:t>по-разбираем</a:t>
            </a:r>
            <a:r>
              <a:rPr lang="bg-BG" dirty="0"/>
              <a:t> за читателите</a:t>
            </a:r>
          </a:p>
          <a:p>
            <a:r>
              <a:rPr lang="bg-BG" dirty="0"/>
              <a:t>Изображения и други елементи се вмъкват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691"/>
          <a:stretch/>
        </p:blipFill>
        <p:spPr>
          <a:xfrm>
            <a:off x="6113532" y="4626776"/>
            <a:ext cx="5579547" cy="201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870BB-BDDF-D4EF-F198-CC0C1F647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C55E4-B73F-58D5-40DB-CDBBB87E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000" y="1405499"/>
            <a:ext cx="3465000" cy="52500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</a:t>
            </a:r>
            <a:r>
              <a:rPr lang="en-GB" dirty="0"/>
              <a:t> </a:t>
            </a:r>
            <a:r>
              <a:rPr lang="bg-BG" dirty="0"/>
              <a:t>локални графични изображения (1)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118030" y="3853341"/>
            <a:ext cx="4635000" cy="1620000"/>
          </a:xfrm>
          <a:prstGeom prst="wedgeRoundRectCallout">
            <a:avLst>
              <a:gd name="adj1" fmla="val -68912"/>
              <a:gd name="adj2" fmla="val -29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се отваря диалогов прозорец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Pictures</a:t>
            </a:r>
          </a:p>
        </p:txBody>
      </p:sp>
    </p:spTree>
    <p:extLst>
      <p:ext uri="{BB962C8B-B14F-4D97-AF65-F5344CB8AC3E}">
        <p14:creationId xmlns:p14="http://schemas.microsoft.com/office/powerpoint/2010/main" val="41446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</a:t>
            </a:r>
            <a:r>
              <a:rPr lang="en-GB" dirty="0"/>
              <a:t> </a:t>
            </a:r>
            <a:r>
              <a:rPr lang="bg-BG" dirty="0"/>
              <a:t>локални графични изображения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348" y="1269000"/>
            <a:ext cx="8593304" cy="53890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572841" y="4104000"/>
            <a:ext cx="4500000" cy="1260000"/>
          </a:xfrm>
          <a:prstGeom prst="wedgeRoundRectCallout">
            <a:avLst>
              <a:gd name="adj1" fmla="val 6019"/>
              <a:gd name="adj2" fmla="val 1082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желаната от нас снимка и натискаме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82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6C8DDB-6D4F-FBF4-05F2-6AB53AA3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00" y="1250312"/>
            <a:ext cx="9540000" cy="55069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</a:t>
            </a:r>
            <a:r>
              <a:rPr lang="en-GB" dirty="0"/>
              <a:t> </a:t>
            </a:r>
            <a:r>
              <a:rPr lang="bg-BG" dirty="0"/>
              <a:t>локални графични изображения (</a:t>
            </a:r>
            <a:r>
              <a:rPr lang="en-GB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961000" y="2934000"/>
            <a:ext cx="4320000" cy="1575000"/>
          </a:xfrm>
          <a:prstGeom prst="wedgeRoundRectCallout">
            <a:avLst>
              <a:gd name="adj1" fmla="val -53465"/>
              <a:gd name="adj2" fmla="val 872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желаното от нас изображение се зарежда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ACF4D6-B0E6-91B0-C750-A7DA7EDA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90" b="25399"/>
          <a:stretch/>
        </p:blipFill>
        <p:spPr>
          <a:xfrm>
            <a:off x="5421000" y="1539000"/>
            <a:ext cx="6018888" cy="5061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000" y="3699000"/>
            <a:ext cx="4721494" cy="2385000"/>
          </a:xfrm>
          <a:prstGeom prst="wedgeRoundRectCallout">
            <a:avLst>
              <a:gd name="adj1" fmla="val 96328"/>
              <a:gd name="adj2" fmla="val -1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изберем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Pictures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отваря нов прозорец, в който може да потърсим снимка директно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" b="-283"/>
          <a:stretch/>
        </p:blipFill>
        <p:spPr>
          <a:xfrm>
            <a:off x="1641000" y="1404000"/>
            <a:ext cx="8910000" cy="517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846000" y="1314000"/>
            <a:ext cx="5220000" cy="1260000"/>
          </a:xfrm>
          <a:prstGeom prst="wedgeRoundRectCallout">
            <a:avLst>
              <a:gd name="adj1" fmla="val -78882"/>
              <a:gd name="adj2" fmla="val 444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диалоговия прозорец пишем какво изображение търсим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758" y="1415602"/>
            <a:ext cx="8806483" cy="50860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Rounded Rectangular Callout 9"/>
          <p:cNvSpPr/>
          <p:nvPr/>
        </p:nvSpPr>
        <p:spPr bwMode="auto">
          <a:xfrm>
            <a:off x="7311000" y="2640122"/>
            <a:ext cx="4545000" cy="1395000"/>
          </a:xfrm>
          <a:prstGeom prst="wedgeRoundRectCallout">
            <a:avLst>
              <a:gd name="adj1" fmla="val -148607"/>
              <a:gd name="adj2" fmla="val 49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5094000"/>
            <a:ext cx="4590000" cy="1215000"/>
          </a:xfrm>
          <a:prstGeom prst="wedgeRoundRectCallout">
            <a:avLst>
              <a:gd name="adj1" fmla="val -20625"/>
              <a:gd name="adj2" fmla="val 4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зареждат различни изображения от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11000" y="2620097"/>
            <a:ext cx="4545000" cy="1395000"/>
          </a:xfrm>
          <a:prstGeom prst="wedgeRoundRectCallout">
            <a:avLst>
              <a:gd name="adj1" fmla="val -29857"/>
              <a:gd name="adj2" fmla="val 192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и натискаме бутона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591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4B084-E6C7-2F7A-A9B1-4057DFE1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0" y="1216483"/>
            <a:ext cx="9495000" cy="5480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Вмъкване на графични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7434905" y="1539000"/>
            <a:ext cx="4320000" cy="1575000"/>
          </a:xfrm>
          <a:prstGeom prst="wedgeRoundRectCallout">
            <a:avLst>
              <a:gd name="adj1" fmla="val -32298"/>
              <a:gd name="adj2" fmla="val 485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избраното от нас изображение се зарежда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͏Вмъкване на </a:t>
            </a:r>
            <a:r>
              <a:rPr lang="bg-BG" b="1" dirty="0"/>
              <a:t>специални знаци </a:t>
            </a:r>
            <a:r>
              <a:rPr lang="bg-BG" dirty="0"/>
              <a:t>и </a:t>
            </a:r>
            <a:r>
              <a:rPr lang="bg-BG" b="1" dirty="0"/>
              <a:t>символи</a:t>
            </a:r>
          </a:p>
          <a:p>
            <a:r>
              <a:rPr lang="bg-BG" dirty="0"/>
              <a:t>Вмъкване на </a:t>
            </a:r>
            <a:r>
              <a:rPr lang="bg-BG" b="1" dirty="0"/>
              <a:t>графични изображения</a:t>
            </a:r>
          </a:p>
          <a:p>
            <a:r>
              <a:rPr lang="bg-BG" dirty="0"/>
              <a:t>͏</a:t>
            </a:r>
            <a:r>
              <a:rPr lang="bg-BG" b="1" dirty="0"/>
              <a:t>Форматиране</a:t>
            </a:r>
            <a:r>
              <a:rPr lang="bg-BG" dirty="0"/>
              <a:t> на графични изображения</a:t>
            </a:r>
          </a:p>
          <a:p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4E730-4D6A-9120-AB3F-9FD645D4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pic>
        <p:nvPicPr>
          <p:cNvPr id="4098" name="Picture 2" descr="Format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00" y="1539000"/>
            <a:ext cx="2303400" cy="23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Изображенията могат да бъдат форматирани чрез </a:t>
            </a:r>
            <a:r>
              <a:rPr lang="ru-RU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Picture Format</a:t>
            </a:r>
            <a:r>
              <a:rPr lang="ru-RU" dirty="0"/>
              <a:t>, което става достъпно </a:t>
            </a:r>
            <a:r>
              <a:rPr lang="ru-RU" b="1" dirty="0"/>
              <a:t>след </a:t>
            </a:r>
            <a:r>
              <a:rPr lang="bg-BG" b="1" dirty="0"/>
              <a:t>маркирането</a:t>
            </a:r>
            <a:r>
              <a:rPr lang="ru-RU" b="1" dirty="0"/>
              <a:t> </a:t>
            </a:r>
            <a:r>
              <a:rPr lang="ru-RU" dirty="0"/>
              <a:t>на съответната снимка</a:t>
            </a:r>
          </a:p>
          <a:p>
            <a:r>
              <a:rPr lang="ru-RU" dirty="0"/>
              <a:t>В менюто има различни панели като:</a:t>
            </a:r>
          </a:p>
          <a:p>
            <a:pPr lvl="1"/>
            <a:r>
              <a:rPr lang="en-US" b="1" dirty="0"/>
              <a:t>Adjust</a:t>
            </a:r>
          </a:p>
          <a:p>
            <a:pPr lvl="1"/>
            <a:r>
              <a:rPr lang="en-US" b="1" dirty="0"/>
              <a:t>Picture Styles</a:t>
            </a:r>
          </a:p>
          <a:p>
            <a:pPr lvl="1"/>
            <a:r>
              <a:rPr lang="en-US" b="1" dirty="0"/>
              <a:t>Arrange</a:t>
            </a:r>
          </a:p>
          <a:p>
            <a:pPr lvl="1"/>
            <a:r>
              <a:rPr lang="en-US" b="1" dirty="0"/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изображния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0194B-DF6F-E483-2F62-06DB878A5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AFDE8-AB74-39C4-A4DA-C64D0092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/>
          <a:stretch/>
        </p:blipFill>
        <p:spPr>
          <a:xfrm>
            <a:off x="2946000" y="4963735"/>
            <a:ext cx="8633486" cy="15432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 да променяте:</a:t>
            </a:r>
          </a:p>
          <a:p>
            <a:pPr lvl="1"/>
            <a:r>
              <a:rPr lang="bg-BG" b="1" dirty="0"/>
              <a:t>Яркостта</a:t>
            </a:r>
          </a:p>
          <a:p>
            <a:pPr lvl="1"/>
            <a:r>
              <a:rPr lang="bg-BG" b="1" dirty="0"/>
              <a:t>Контраста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5"/>
          <a:stretch/>
        </p:blipFill>
        <p:spPr>
          <a:xfrm>
            <a:off x="4836000" y="1989000"/>
            <a:ext cx="5950266" cy="14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984600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00" y="3989294"/>
            <a:ext cx="3783600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 да променяте:</a:t>
            </a:r>
          </a:p>
          <a:p>
            <a:pPr lvl="1"/>
            <a:r>
              <a:rPr lang="en-US" b="1" dirty="0"/>
              <a:t>Picture border </a:t>
            </a:r>
            <a:r>
              <a:rPr lang="en-US" dirty="0"/>
              <a:t>(</a:t>
            </a:r>
            <a:r>
              <a:rPr lang="bg-BG" dirty="0"/>
              <a:t>Граница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b="1" dirty="0"/>
              <a:t>Shadow Effects </a:t>
            </a:r>
            <a:r>
              <a:rPr lang="en-US" dirty="0"/>
              <a:t>(</a:t>
            </a:r>
            <a:r>
              <a:rPr lang="bg-BG" dirty="0"/>
              <a:t>Сенки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41" y="3879000"/>
            <a:ext cx="3418518" cy="2535401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132"/>
          <a:stretch/>
        </p:blipFill>
        <p:spPr>
          <a:xfrm>
            <a:off x="5961000" y="1899007"/>
            <a:ext cx="5698930" cy="14399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06" y="3892001"/>
            <a:ext cx="3400988" cy="2522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646000" y="5274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 </a:t>
            </a:r>
            <a:r>
              <a:rPr lang="bg-BG" dirty="0"/>
              <a:t>може да задавате:</a:t>
            </a:r>
          </a:p>
          <a:p>
            <a:pPr lvl="1"/>
            <a:r>
              <a:rPr lang="bg-BG" b="1" dirty="0"/>
              <a:t>Позиция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Пренасяне на текста </a:t>
            </a:r>
          </a:p>
          <a:p>
            <a:pPr marL="442912" lvl="1" indent="0">
              <a:buNone/>
            </a:pPr>
            <a:r>
              <a:rPr lang="bg-BG" dirty="0"/>
              <a:t>(Разположението  на изображението спрямо текста)</a:t>
            </a:r>
          </a:p>
          <a:p>
            <a:pPr lvl="1"/>
            <a:r>
              <a:rPr lang="bg-BG" b="1" dirty="0"/>
              <a:t>Подравняване</a:t>
            </a:r>
          </a:p>
          <a:p>
            <a:pPr lvl="1"/>
            <a:r>
              <a:rPr lang="bg-BG" dirty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000" y="1689246"/>
            <a:ext cx="3943661" cy="136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" b="12445"/>
          <a:stretch/>
        </p:blipFill>
        <p:spPr>
          <a:xfrm>
            <a:off x="4926000" y="3802500"/>
            <a:ext cx="1782797" cy="28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6" b="25466"/>
          <a:stretch/>
        </p:blipFill>
        <p:spPr>
          <a:xfrm>
            <a:off x="7626000" y="3999828"/>
            <a:ext cx="2749919" cy="25971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 да задавате </a:t>
            </a:r>
            <a:r>
              <a:rPr lang="bg-BG" b="1" dirty="0"/>
              <a:t>големината</a:t>
            </a:r>
            <a:r>
              <a:rPr lang="bg-BG" dirty="0"/>
              <a:t> на изображението:</a:t>
            </a:r>
          </a:p>
          <a:p>
            <a:pPr lvl="1"/>
            <a:r>
              <a:rPr lang="bg-BG" b="1" dirty="0"/>
              <a:t>Ширина</a:t>
            </a:r>
          </a:p>
          <a:p>
            <a:pPr lvl="1"/>
            <a:r>
              <a:rPr lang="bg-BG" b="1" dirty="0"/>
              <a:t>Височина</a:t>
            </a:r>
          </a:p>
          <a:p>
            <a:pPr lvl="1"/>
            <a:r>
              <a:rPr lang="bg-BG" b="1" dirty="0"/>
              <a:t>Изрязване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3086" y="2007128"/>
            <a:ext cx="2607545" cy="16468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3782788"/>
            <a:ext cx="4405611" cy="2942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256" r="12058" b="28601"/>
          <a:stretch/>
        </p:blipFill>
        <p:spPr>
          <a:xfrm>
            <a:off x="8890389" y="4329000"/>
            <a:ext cx="2295000" cy="2004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7806000" y="5319000"/>
            <a:ext cx="90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610812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Основни елементи </a:t>
            </a:r>
            <a:r>
              <a:rPr lang="bg-BG" sz="2800" dirty="0">
                <a:solidFill>
                  <a:schemeClr val="bg2"/>
                </a:solidFill>
              </a:rPr>
              <a:t>на текстовия документ са: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Символ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Дума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ru-RU" sz="2400" dirty="0">
                <a:solidFill>
                  <a:schemeClr val="bg2"/>
                </a:solidFill>
              </a:rPr>
              <a:t>Изречение</a:t>
            </a:r>
            <a:endParaRPr lang="en-US" sz="24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специални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сивмоли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знаци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Вмъкване</a:t>
            </a:r>
            <a:r>
              <a:rPr lang="bg-BG" sz="2800" dirty="0">
                <a:solidFill>
                  <a:schemeClr val="bg2"/>
                </a:solidFill>
              </a:rPr>
              <a:t> на графични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изображения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Форматиране</a:t>
            </a:r>
            <a:r>
              <a:rPr lang="bg-BG" sz="2800" dirty="0">
                <a:solidFill>
                  <a:schemeClr val="bg2"/>
                </a:solidFill>
              </a:rPr>
              <a:t> на изображения: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Adjust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200" dirty="0">
                <a:solidFill>
                  <a:schemeClr val="bg2"/>
                </a:solidFill>
              </a:rPr>
              <a:t>Picture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2799" y="2124000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Абзац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2400" dirty="0">
                <a:solidFill>
                  <a:schemeClr val="bg2"/>
                </a:solidFill>
              </a:rPr>
              <a:t>Страница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2799" y="5394281"/>
            <a:ext cx="2885808" cy="11106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Arrange</a:t>
            </a:r>
          </a:p>
          <a:p>
            <a:pPr marL="0" lvl="1" indent="-355600" defTabSz="121843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 bwMode="auto">
          <a:xfrm>
            <a:off x="5061000" y="1584000"/>
            <a:ext cx="2070000" cy="2070000"/>
          </a:xfrm>
          <a:prstGeom prst="smileyFac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Символ</a:t>
            </a:r>
            <a:r>
              <a:rPr lang="bg-BG" dirty="0"/>
              <a:t> – най-малкият</a:t>
            </a:r>
            <a:r>
              <a:rPr lang="bg-BG" b="1" dirty="0"/>
              <a:t> неделим елемент </a:t>
            </a:r>
            <a:r>
              <a:rPr lang="bg-BG" dirty="0"/>
              <a:t>на текста</a:t>
            </a:r>
          </a:p>
          <a:p>
            <a:pPr lvl="1"/>
            <a:r>
              <a:rPr lang="bg-BG" dirty="0"/>
              <a:t>Включва: </a:t>
            </a:r>
            <a:r>
              <a:rPr lang="bg-BG" b="1" dirty="0"/>
              <a:t>букви</a:t>
            </a:r>
            <a:r>
              <a:rPr lang="bg-BG" dirty="0"/>
              <a:t>, </a:t>
            </a:r>
            <a:r>
              <a:rPr lang="bg-BG" b="1" dirty="0"/>
              <a:t>цифри</a:t>
            </a:r>
            <a:r>
              <a:rPr lang="bg-BG" dirty="0"/>
              <a:t>, </a:t>
            </a:r>
            <a:r>
              <a:rPr lang="bg-BG" b="1" dirty="0"/>
              <a:t>препинателни знаци </a:t>
            </a:r>
            <a:r>
              <a:rPr lang="bg-BG" dirty="0"/>
              <a:t>и </a:t>
            </a:r>
            <a:r>
              <a:rPr lang="bg-BG" b="1" dirty="0"/>
              <a:t>др.</a:t>
            </a:r>
            <a:r>
              <a:rPr lang="bg-BG" dirty="0"/>
              <a:t> </a:t>
            </a:r>
            <a:r>
              <a:rPr lang="bg-BG" b="1" dirty="0"/>
              <a:t>специални знаци </a:t>
            </a:r>
            <a:r>
              <a:rPr lang="bg-BG" dirty="0"/>
              <a:t>(@, №, $, %, *, ...)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Дума</a:t>
            </a:r>
            <a:r>
              <a:rPr lang="bg-BG" dirty="0"/>
              <a:t> – </a:t>
            </a:r>
            <a:r>
              <a:rPr lang="bg-BG" b="1" dirty="0"/>
              <a:t>последователност</a:t>
            </a:r>
            <a:r>
              <a:rPr lang="bg-BG" dirty="0"/>
              <a:t> </a:t>
            </a:r>
            <a:r>
              <a:rPr lang="bg-BG" b="1" dirty="0"/>
              <a:t>от знаци</a:t>
            </a:r>
            <a:r>
              <a:rPr lang="bg-BG" dirty="0"/>
              <a:t>, между които </a:t>
            </a:r>
            <a:r>
              <a:rPr lang="bg-BG" b="1" dirty="0"/>
              <a:t>няма интервал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Изречение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последователност от думи </a:t>
            </a:r>
            <a:r>
              <a:rPr lang="bg-BG" dirty="0"/>
              <a:t>и </a:t>
            </a:r>
            <a:r>
              <a:rPr lang="bg-BG" b="1" dirty="0"/>
              <a:t>препинателни знаци</a:t>
            </a:r>
            <a:r>
              <a:rPr lang="bg-BG" dirty="0"/>
              <a:t>, завършващи със знак за </a:t>
            </a:r>
            <a:r>
              <a:rPr lang="bg-BG" b="1" dirty="0"/>
              <a:t>край на изречение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5050" y="5807058"/>
            <a:ext cx="765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Е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91000" y="5769000"/>
            <a:ext cx="7605000" cy="759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ден на нашата врата почука странен тип.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226000" y="5796059"/>
            <a:ext cx="1170000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3200" dirty="0"/>
              <a:t>дин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1950" y="5747254"/>
            <a:ext cx="8704050" cy="8523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C86CA-66B6-35A9-19E3-3A542CF22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b="1" dirty="0">
                <a:solidFill>
                  <a:schemeClr val="bg1"/>
                </a:solidFill>
              </a:rPr>
              <a:t>Абзац</a:t>
            </a:r>
            <a:r>
              <a:rPr lang="bg-BG" dirty="0"/>
              <a:t> – </a:t>
            </a:r>
            <a:r>
              <a:rPr lang="bg-BG" b="1" dirty="0"/>
              <a:t>поредица от изречения</a:t>
            </a:r>
          </a:p>
          <a:p>
            <a:pPr lvl="1"/>
            <a:r>
              <a:rPr lang="bg-BG" dirty="0"/>
              <a:t>Започва на </a:t>
            </a:r>
            <a:r>
              <a:rPr lang="bg-BG" b="1" dirty="0"/>
              <a:t>нов ред</a:t>
            </a:r>
            <a:r>
              <a:rPr lang="bg-BG" dirty="0"/>
              <a:t>, отделен от другите изречения с </a:t>
            </a:r>
            <a:r>
              <a:rPr lang="bg-BG" b="1" dirty="0"/>
              <a:t>разстояние</a:t>
            </a:r>
            <a:r>
              <a:rPr lang="bg-BG" dirty="0"/>
              <a:t> или </a:t>
            </a:r>
            <a:r>
              <a:rPr lang="bg-BG" b="1" dirty="0"/>
              <a:t>отстъп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текст</a:t>
            </a:r>
            <a:r>
              <a:rPr lang="bg-BG" dirty="0"/>
              <a:t>, който може да се отпечатва на един лист</a:t>
            </a: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Нека си припомним!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00" y="3901612"/>
            <a:ext cx="11340000" cy="27111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dirty="0"/>
              <a:t>	Оркестърът свиреше румънската "Дойна". По-право казано, свиреше само Анчето, с флейта соло, а другите приглашаха. Ний слушахме от вътрешния салон. Ама, ще речете, кои са тези </a:t>
            </a:r>
            <a:r>
              <a:rPr lang="ru-RU" i="1" dirty="0"/>
              <a:t>ний</a:t>
            </a:r>
            <a:r>
              <a:rPr lang="ru-RU" dirty="0"/>
              <a:t>? Кои ли? Известно е кои: Сенаторът, Отело, Стувенчо и аз. Пред нас стърчеше едно дълго шише бяло Chateau Sandrovo и друго Giesshuebler. Безгрижно разположени около масата, с папироски в уста, ний ловяхме фиоритурите на "Дойна" и бяхме се предали на приятно far niente. Утре е неделя - няма работа, може да поседим и по-късничко. Музиката сносна, слечинките хубавички, ний - попревтасали ергени. Тамам!</a:t>
            </a:r>
          </a:p>
          <a:p>
            <a:r>
              <a:rPr lang="ru-RU" dirty="0"/>
              <a:t>	Седим си така и по едно време флейтата задразни ухото ми с няколко фалшиви ноти, същевременно и целият оркестър сфалшиви. В този същия миг Стувенчо се изсмя и извика: "Пустият му Отело! Страшен зевзек! Я го вижте!.." Обръщаме се веднага двамата със Сенатора и какво да видим! Дявол Отело! Отде му идат на ум...</a:t>
            </a: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1D160BD-E077-D4FA-E9BF-CE233C184937}"/>
              </a:ext>
            </a:extLst>
          </p:cNvPr>
          <p:cNvSpPr/>
          <p:nvPr/>
        </p:nvSpPr>
        <p:spPr bwMode="auto">
          <a:xfrm>
            <a:off x="606000" y="4059000"/>
            <a:ext cx="810000" cy="22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Често при писането на текстове е необходимо да използваме </a:t>
            </a:r>
            <a:r>
              <a:rPr lang="ru-RU" b="1" dirty="0"/>
              <a:t>специални символи</a:t>
            </a:r>
            <a:r>
              <a:rPr lang="ru-RU" dirty="0"/>
              <a:t>, които не се намират на стандартната клавиатура</a:t>
            </a:r>
          </a:p>
          <a:p>
            <a:pPr lvl="1"/>
            <a:r>
              <a:rPr lang="bg-BG" b="1" dirty="0"/>
              <a:t>М</a:t>
            </a:r>
            <a:r>
              <a:rPr lang="ru-RU" b="1" dirty="0"/>
              <a:t>атематически символи </a:t>
            </a:r>
            <a:r>
              <a:rPr lang="ru-RU" dirty="0"/>
              <a:t>(≈, ≤, ≠)</a:t>
            </a:r>
          </a:p>
          <a:p>
            <a:pPr lvl="1"/>
            <a:r>
              <a:rPr lang="bg-BG" dirty="0"/>
              <a:t>Б</a:t>
            </a:r>
            <a:r>
              <a:rPr lang="ru-RU" dirty="0"/>
              <a:t>укви от </a:t>
            </a:r>
            <a:r>
              <a:rPr lang="ru-RU" b="1" dirty="0"/>
              <a:t>гръцката азбука</a:t>
            </a:r>
            <a:r>
              <a:rPr lang="ru-RU" dirty="0"/>
              <a:t>, </a:t>
            </a:r>
            <a:r>
              <a:rPr lang="ru-RU" b="1" dirty="0"/>
              <a:t>валутни обозначения </a:t>
            </a:r>
            <a:r>
              <a:rPr lang="ru-RU" dirty="0"/>
              <a:t>и т.н. (</a:t>
            </a:r>
            <a:r>
              <a:rPr lang="el-GR" dirty="0"/>
              <a:t>β</a:t>
            </a:r>
            <a:r>
              <a:rPr lang="ru-RU" dirty="0"/>
              <a:t>, €)</a:t>
            </a:r>
          </a:p>
          <a:p>
            <a:r>
              <a:rPr lang="ru-RU" dirty="0"/>
              <a:t>Те </a:t>
            </a:r>
            <a:r>
              <a:rPr lang="bg-BG" dirty="0"/>
              <a:t>могат да се</a:t>
            </a:r>
            <a:r>
              <a:rPr lang="ru-RU" dirty="0"/>
              <a:t> вмъкват от </a:t>
            </a:r>
            <a:r>
              <a:rPr lang="ru-RU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Symbols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знаци и символи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EC2B6-76DC-F4D1-A531-726C4DFC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10" y="5097843"/>
            <a:ext cx="1610581" cy="13974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75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35" y="1494000"/>
            <a:ext cx="6334165" cy="48644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6000" y="4990500"/>
            <a:ext cx="4995000" cy="1665000"/>
          </a:xfrm>
          <a:prstGeom prst="wedgeRoundRectCallout">
            <a:avLst>
              <a:gd name="adj1" fmla="val -20247"/>
              <a:gd name="adj2" fmla="val 45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Като изберем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 отваря диалогов прозорец с всички възможни символи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83794" y="1404000"/>
            <a:ext cx="3870000" cy="1080000"/>
          </a:xfrm>
          <a:prstGeom prst="wedgeRoundRectCallout">
            <a:avLst>
              <a:gd name="adj1" fmla="val 5533"/>
              <a:gd name="adj2" fmla="val 136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Селектираме желания от нас символ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256000" y="5077267"/>
            <a:ext cx="3195000" cy="945000"/>
          </a:xfrm>
          <a:prstGeom prst="wedgeRoundRectCallout">
            <a:avLst>
              <a:gd name="adj1" fmla="val -87091"/>
              <a:gd name="adj2" fmla="val 44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794750" y="2799000"/>
            <a:ext cx="4027500" cy="1793535"/>
          </a:xfrm>
          <a:prstGeom prst="wedgeRoundRectCallout">
            <a:avLst>
              <a:gd name="adj1" fmla="val -39597"/>
              <a:gd name="adj2" fmla="val -639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списъка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изберете кои символи да се покажат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998918" y="2269628"/>
            <a:ext cx="3150000" cy="34937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7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специални символи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" b="377"/>
          <a:stretch/>
        </p:blipFill>
        <p:spPr>
          <a:xfrm>
            <a:off x="1386603" y="1243833"/>
            <a:ext cx="9418794" cy="54220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4701000" y="3099851"/>
            <a:ext cx="4005000" cy="1710000"/>
          </a:xfrm>
          <a:prstGeom prst="wedgeRoundRectCallout">
            <a:avLst>
              <a:gd name="adj1" fmla="val -70731"/>
              <a:gd name="adj2" fmla="val 382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Избраният от нас символ се поставя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работния лист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83EC96-C3D5-F520-1D92-B19B0930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7" y="1297575"/>
            <a:ext cx="3003209" cy="534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математически символи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944936" y="2227330"/>
            <a:ext cx="4772637" cy="1725919"/>
          </a:xfrm>
          <a:prstGeom prst="wedgeRoundRectCallout">
            <a:avLst>
              <a:gd name="adj1" fmla="val -32243"/>
              <a:gd name="adj2" fmla="val -75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Падащото меню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достъп до различни математически сивмоли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9274"/>
          <a:stretch/>
        </p:blipFill>
        <p:spPr>
          <a:xfrm>
            <a:off x="6411000" y="4568051"/>
            <a:ext cx="4322638" cy="1958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783363" y="5800499"/>
            <a:ext cx="2882637" cy="83857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81000" y="5932575"/>
            <a:ext cx="2070000" cy="2857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 bwMode="auto">
          <a:xfrm>
            <a:off x="6927558" y="2009333"/>
            <a:ext cx="4871063" cy="1924943"/>
          </a:xfrm>
          <a:prstGeom prst="wedgeRoundRectCallout">
            <a:avLst>
              <a:gd name="adj1" fmla="val -29929"/>
              <a:gd name="adj2" fmla="val 112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вмъкнем математически формули, изрази и символи,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New Equation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4427</TotalTime>
  <Words>1100</Words>
  <Application>Microsoft Office PowerPoint</Application>
  <PresentationFormat>Widescreen</PresentationFormat>
  <Paragraphs>160</Paragraphs>
  <Slides>28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Вмъкване на специални символи и графични изображения</vt:lpstr>
      <vt:lpstr>Съдържание</vt:lpstr>
      <vt:lpstr>Вмъкване на специални знаци и символи</vt:lpstr>
      <vt:lpstr>Нека си припомним!</vt:lpstr>
      <vt:lpstr>Нека си припомним!</vt:lpstr>
      <vt:lpstr>Вмъкване на специални знаци и символи</vt:lpstr>
      <vt:lpstr>Вмъкване на специални символи</vt:lpstr>
      <vt:lpstr>Вмъкване на специални символи</vt:lpstr>
      <vt:lpstr>Вмъкване на математически символи</vt:lpstr>
      <vt:lpstr>Вмъкване на математически символи</vt:lpstr>
      <vt:lpstr>Вмъкване на графични изображения</vt:lpstr>
      <vt:lpstr>Вмъкване на графични изображения</vt:lpstr>
      <vt:lpstr>Вмъкване на локални графични изображения (1)</vt:lpstr>
      <vt:lpstr>Вмъкване на локални графични изображения (2)</vt:lpstr>
      <vt:lpstr>Вмъкване на локални графични изображения (3)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Вмъкване на графични изображения от интернет</vt:lpstr>
      <vt:lpstr>Форматиране на графични изображния</vt:lpstr>
      <vt:lpstr>Форматиране на графични изображния</vt:lpstr>
      <vt:lpstr>Adjust</vt:lpstr>
      <vt:lpstr>Picture Styles</vt:lpstr>
      <vt:lpstr>Arrange</vt:lpstr>
      <vt:lpstr>Size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Въвеждане на текст със специални символи. Вмъкване и форматиране на графични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508</cp:revision>
  <dcterms:created xsi:type="dcterms:W3CDTF">2018-05-23T13:08:44Z</dcterms:created>
  <dcterms:modified xsi:type="dcterms:W3CDTF">2025-01-14T06:58:12Z</dcterms:modified>
  <cp:category/>
</cp:coreProperties>
</file>